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70" r:id="rId13"/>
    <p:sldId id="271" r:id="rId14"/>
    <p:sldId id="272" r:id="rId15"/>
    <p:sldId id="274" r:id="rId16"/>
    <p:sldId id="277" r:id="rId17"/>
    <p:sldId id="278" r:id="rId18"/>
    <p:sldId id="279" r:id="rId19"/>
    <p:sldId id="265" r:id="rId20"/>
    <p:sldId id="275" r:id="rId21"/>
    <p:sldId id="280" r:id="rId22"/>
    <p:sldId id="281" r:id="rId23"/>
    <p:sldId id="282" r:id="rId24"/>
    <p:sldId id="283" r:id="rId25"/>
    <p:sldId id="284" r:id="rId26"/>
    <p:sldId id="285" r:id="rId27"/>
    <p:sldId id="276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45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0000"/>
            <a:lum/>
          </a:blip>
          <a:srcRect/>
          <a:stretch>
            <a:fillRect l="10000" r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Kwartiermaken</a:t>
            </a:r>
            <a:r>
              <a:rPr lang="nl-NL" dirty="0" smtClean="0"/>
              <a:t> in de Praktijk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err="1" smtClean="0">
                <a:solidFill>
                  <a:schemeClr val="tx1"/>
                </a:solidFill>
              </a:rPr>
              <a:t>Master</a:t>
            </a:r>
            <a:r>
              <a:rPr lang="nl-NL" dirty="0" smtClean="0">
                <a:solidFill>
                  <a:schemeClr val="tx1"/>
                </a:solidFill>
              </a:rPr>
              <a:t> Thesis presentatie</a:t>
            </a:r>
          </a:p>
          <a:p>
            <a:r>
              <a:rPr lang="nl-NL" b="1" dirty="0" smtClean="0">
                <a:solidFill>
                  <a:schemeClr val="tx1"/>
                </a:solidFill>
              </a:rPr>
              <a:t>Jordy Lievers</a:t>
            </a:r>
          </a:p>
          <a:p>
            <a:r>
              <a:rPr lang="nl-NL" dirty="0" err="1" smtClean="0">
                <a:solidFill>
                  <a:schemeClr val="tx1"/>
                </a:solidFill>
              </a:rPr>
              <a:t>Social</a:t>
            </a:r>
            <a:r>
              <a:rPr lang="nl-NL" dirty="0" smtClean="0">
                <a:solidFill>
                  <a:schemeClr val="tx1"/>
                </a:solidFill>
              </a:rPr>
              <a:t> and </a:t>
            </a:r>
            <a:r>
              <a:rPr lang="nl-NL" dirty="0" err="1" smtClean="0">
                <a:solidFill>
                  <a:schemeClr val="tx1"/>
                </a:solidFill>
              </a:rPr>
              <a:t>Organizational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Psychology</a:t>
            </a:r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Universiteit Leiden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vragenlijst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Demografische gegevens respondenten:</a:t>
            </a:r>
          </a:p>
          <a:p>
            <a:pPr lvl="1"/>
            <a:r>
              <a:rPr lang="nl-NL" dirty="0" smtClean="0"/>
              <a:t>64% man, 36% vrouw</a:t>
            </a:r>
          </a:p>
          <a:p>
            <a:pPr lvl="1"/>
            <a:r>
              <a:rPr lang="nl-NL" dirty="0" smtClean="0"/>
              <a:t>Gemiddelde leeftijd 50 </a:t>
            </a:r>
            <a:r>
              <a:rPr lang="nl-NL" dirty="0" err="1" smtClean="0"/>
              <a:t>jr</a:t>
            </a:r>
            <a:r>
              <a:rPr lang="nl-NL" dirty="0" smtClean="0"/>
              <a:t> (jongste 27, oudste 69)</a:t>
            </a:r>
          </a:p>
          <a:p>
            <a:pPr lvl="1"/>
            <a:r>
              <a:rPr lang="nl-NL" dirty="0" smtClean="0"/>
              <a:t>71% universitaire opleiding, 27% HBO, 2% MBO</a:t>
            </a:r>
          </a:p>
          <a:p>
            <a:pPr lvl="1"/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vragenlijst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Huidige arbeidssituatie:</a:t>
            </a:r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6872"/>
            <a:ext cx="5544616" cy="4189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vragenlijst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nl-NL" dirty="0" smtClean="0"/>
              <a:t>Welke correlaties zijn er tussen testscores en demografische gegevens? (</a:t>
            </a:r>
            <a:r>
              <a:rPr lang="nl-NL" dirty="0" err="1" smtClean="0"/>
              <a:t>Pearson’s</a:t>
            </a:r>
            <a:r>
              <a:rPr lang="nl-NL" dirty="0" smtClean="0"/>
              <a:t> correlatie)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Universitair opgeleide kwartiermakers zijn;</a:t>
            </a:r>
          </a:p>
          <a:p>
            <a:pPr marL="742950" lvl="2" indent="-342900"/>
            <a:r>
              <a:rPr lang="nl-NL" dirty="0" smtClean="0"/>
              <a:t>Beter in juridisch aspect</a:t>
            </a:r>
          </a:p>
          <a:p>
            <a:pPr marL="742950" lvl="2" indent="-342900"/>
            <a:r>
              <a:rPr lang="nl-NL" dirty="0" smtClean="0"/>
              <a:t>Beter in maken kosten-batenanalyse</a:t>
            </a:r>
          </a:p>
          <a:p>
            <a:pPr marL="742950" lvl="2" indent="-342900"/>
            <a:r>
              <a:rPr lang="nl-NL" dirty="0" smtClean="0"/>
              <a:t>En hebben minder behoefte aan financiële feedback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Samenvattend: belangrijk voor een kwartiermaker om een universitaire opleiding te hebben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vragenlijst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nl-NL" dirty="0" smtClean="0"/>
              <a:t>Welke correlaties zijn er tussen testscores en demografische gegevens? (</a:t>
            </a:r>
            <a:r>
              <a:rPr lang="nl-NL" dirty="0" err="1" smtClean="0"/>
              <a:t>Pearson’s</a:t>
            </a:r>
            <a:r>
              <a:rPr lang="nl-NL" dirty="0" smtClean="0"/>
              <a:t> correlatie)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Mannelijke kwartiermakers;</a:t>
            </a:r>
          </a:p>
          <a:p>
            <a:pPr marL="742950" lvl="2" indent="-342900"/>
            <a:r>
              <a:rPr lang="nl-NL" dirty="0" smtClean="0"/>
              <a:t>Zijn gemiddeld ouder dan vrouwelijke kwartiermakers</a:t>
            </a:r>
          </a:p>
          <a:p>
            <a:pPr marL="742950" lvl="2" indent="-342900"/>
            <a:r>
              <a:rPr lang="nl-NL" dirty="0" smtClean="0"/>
              <a:t>Hebben meer financiële vaardigheden dan vrouwelijke kwartiermakers</a:t>
            </a:r>
          </a:p>
          <a:p>
            <a:pPr marL="742950" lvl="2" indent="-342900"/>
            <a:r>
              <a:rPr lang="nl-NL" dirty="0" smtClean="0"/>
              <a:t>Geen verschil in stressbestendigheid, branche, of arbeidssituatie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vragenlijst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nl-NL" dirty="0" smtClean="0"/>
              <a:t>Welke correlaties zijn er tussen testscores en demografische gegevens? (</a:t>
            </a:r>
            <a:r>
              <a:rPr lang="nl-NL" dirty="0" err="1" smtClean="0"/>
              <a:t>Pearson’s</a:t>
            </a:r>
            <a:r>
              <a:rPr lang="nl-NL" dirty="0" smtClean="0"/>
              <a:t> correlatie)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Oudere kwartiermakers zijn;</a:t>
            </a:r>
          </a:p>
          <a:p>
            <a:pPr marL="742950" lvl="2" indent="-342900"/>
            <a:r>
              <a:rPr lang="nl-NL" dirty="0" smtClean="0"/>
              <a:t>Langer werkzaam in branche (minder mobiel?)</a:t>
            </a:r>
          </a:p>
          <a:p>
            <a:pPr marL="742950" lvl="2" indent="-342900"/>
            <a:r>
              <a:rPr lang="nl-NL" dirty="0" smtClean="0"/>
              <a:t>Beter in het </a:t>
            </a:r>
            <a:r>
              <a:rPr lang="nl-NL" dirty="0" err="1" smtClean="0"/>
              <a:t>kwartiermaakproces</a:t>
            </a:r>
            <a:r>
              <a:rPr lang="nl-NL" dirty="0" smtClean="0"/>
              <a:t> (meer ervaring?)</a:t>
            </a:r>
          </a:p>
          <a:p>
            <a:pPr marL="742950" lvl="2" indent="-342900"/>
            <a:r>
              <a:rPr lang="nl-NL" dirty="0" smtClean="0"/>
              <a:t>Vaker </a:t>
            </a:r>
            <a:r>
              <a:rPr lang="nl-NL" dirty="0" err="1" smtClean="0"/>
              <a:t>ZP’er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vragenlijst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nl-NL" dirty="0" smtClean="0"/>
              <a:t>Welke correlaties zijn er tussen testscores en demografische gegevens? (</a:t>
            </a:r>
            <a:r>
              <a:rPr lang="nl-NL" dirty="0" err="1" smtClean="0"/>
              <a:t>Pearson’s</a:t>
            </a:r>
            <a:r>
              <a:rPr lang="nl-NL" dirty="0" smtClean="0"/>
              <a:t> correlatie)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Kwartiermakers langer werkzaam in branche:</a:t>
            </a:r>
          </a:p>
          <a:p>
            <a:pPr marL="742950" lvl="2" indent="-342900"/>
            <a:r>
              <a:rPr lang="nl-NL" dirty="0" smtClean="0"/>
              <a:t>Zijn beter in juridische zaken</a:t>
            </a:r>
          </a:p>
          <a:p>
            <a:pPr marL="742950" lvl="2" indent="-342900"/>
            <a:r>
              <a:rPr lang="nl-NL" dirty="0" smtClean="0"/>
              <a:t>Kunnen beter omgaan met onvoorziene omstandigheden</a:t>
            </a:r>
          </a:p>
          <a:p>
            <a:pPr marL="742950" lvl="2" indent="-342900"/>
            <a:r>
              <a:rPr lang="nl-NL" dirty="0" smtClean="0"/>
              <a:t>Zijn stressbestendiger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Samenvattend: ervaring in de branche is een belangrijke eigenschap voor een kwartiermaker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vragenlijst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None/>
            </a:pPr>
            <a:r>
              <a:rPr lang="nl-NL" sz="3200" dirty="0" smtClean="0"/>
              <a:t>Welke beïnvloedingstactieken gebruiken kwartiermakers?</a:t>
            </a:r>
          </a:p>
          <a:p>
            <a:r>
              <a:rPr lang="nl-NL" dirty="0" err="1" smtClean="0"/>
              <a:t>Beinvloedingstactieken</a:t>
            </a:r>
            <a:r>
              <a:rPr lang="nl-NL" dirty="0" smtClean="0"/>
              <a:t> (gebaseerd op </a:t>
            </a:r>
            <a:r>
              <a:rPr lang="nl-NL" dirty="0" err="1" smtClean="0"/>
              <a:t>Yukl</a:t>
            </a:r>
            <a:r>
              <a:rPr lang="nl-NL" dirty="0" smtClean="0"/>
              <a:t>, 1989-1992)</a:t>
            </a:r>
          </a:p>
          <a:p>
            <a:r>
              <a:rPr lang="nl-NL" dirty="0" smtClean="0"/>
              <a:t>Kiezen welke tactieken gebruikt worden:</a:t>
            </a:r>
          </a:p>
          <a:p>
            <a:pPr marL="742950" lvl="2" indent="-342900"/>
            <a:r>
              <a:rPr lang="nl-NL" dirty="0" smtClean="0"/>
              <a:t>Inspireren, hulp vragen, rationele verleiding, coalitietactieken, persoonlijke gunsten, ruilen, goedpraten, vleierij, onder druk zetten</a:t>
            </a:r>
          </a:p>
          <a:p>
            <a:r>
              <a:rPr lang="nl-NL" dirty="0" smtClean="0"/>
              <a:t>Meest gebruikt: Inspireren, hulp vragen, rationele verleiding (allen &gt; 90%)</a:t>
            </a:r>
          </a:p>
          <a:p>
            <a:r>
              <a:rPr lang="nl-NL" dirty="0" smtClean="0"/>
              <a:t>Minst gebruikt: Onder druk zetten (12,6%)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vragenlijst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Verschil mannen en vrouwen qua </a:t>
            </a:r>
            <a:r>
              <a:rPr lang="nl-NL" dirty="0" err="1" smtClean="0"/>
              <a:t>beinvloedingstactieken</a:t>
            </a:r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8064896" cy="3537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vragenlijst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Samenvatting resultaten:</a:t>
            </a:r>
          </a:p>
          <a:p>
            <a:r>
              <a:rPr lang="nl-NL" dirty="0" smtClean="0"/>
              <a:t>Universitaire opleiding is belangrijk</a:t>
            </a:r>
          </a:p>
          <a:p>
            <a:r>
              <a:rPr lang="nl-NL" dirty="0" smtClean="0"/>
              <a:t>Ervaring in branche is belangrijk</a:t>
            </a:r>
          </a:p>
          <a:p>
            <a:r>
              <a:rPr lang="nl-NL" dirty="0" smtClean="0"/>
              <a:t>Oudere kwartiermakers vaker </a:t>
            </a:r>
            <a:r>
              <a:rPr lang="nl-NL" dirty="0" err="1" smtClean="0"/>
              <a:t>ZP’er</a:t>
            </a:r>
            <a:endParaRPr lang="nl-NL" dirty="0" smtClean="0"/>
          </a:p>
          <a:p>
            <a:r>
              <a:rPr lang="nl-NL" dirty="0" smtClean="0"/>
              <a:t>Vrouwen gebruiken effectievere </a:t>
            </a:r>
            <a:r>
              <a:rPr lang="nl-NL" dirty="0" err="1" smtClean="0"/>
              <a:t>beinvloedingstactieken</a:t>
            </a:r>
            <a:r>
              <a:rPr lang="nl-NL" dirty="0" smtClean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Interviews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Interviews met zes kwartiermakers</a:t>
            </a:r>
          </a:p>
          <a:p>
            <a:r>
              <a:rPr lang="nl-NL" dirty="0" smtClean="0"/>
              <a:t>Onderzoeksvraag: Hoe werken kwartiermakers, en wat zijn de onderliggende mechanismen die hun meningen en gedrag beïnvloeden?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</a:t>
            </a:r>
          </a:p>
          <a:p>
            <a:r>
              <a:rPr lang="nl-NL" dirty="0" smtClean="0"/>
              <a:t>Introductie en theorieën</a:t>
            </a:r>
          </a:p>
          <a:p>
            <a:r>
              <a:rPr lang="nl-NL" dirty="0" smtClean="0"/>
              <a:t>Methoden</a:t>
            </a:r>
          </a:p>
          <a:p>
            <a:r>
              <a:rPr lang="nl-NL" dirty="0" smtClean="0"/>
              <a:t>Resultaten vragenlijst</a:t>
            </a:r>
          </a:p>
          <a:p>
            <a:r>
              <a:rPr lang="nl-NL" dirty="0" smtClean="0"/>
              <a:t>Interviews</a:t>
            </a:r>
          </a:p>
          <a:p>
            <a:r>
              <a:rPr lang="nl-NL" dirty="0" smtClean="0"/>
              <a:t>Resultaten interviews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interviews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Kwartiermakers halen informatie vooral uit hun eigen netwerk, en sommigen lezen vakliteratuur</a:t>
            </a:r>
          </a:p>
          <a:p>
            <a:r>
              <a:rPr lang="nl-NL" dirty="0" smtClean="0"/>
              <a:t>Belangrijkste competenties zijn: ervaring in het publieke domein, goede communicatievaardigheden en mensen kunnen verbinden (flexibel, proactief, onafhankelijk werden ook genoemd)</a:t>
            </a:r>
          </a:p>
          <a:p>
            <a:pPr lvl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interviews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Type persoon: leeftijd en geslacht onbelangrijk, ervaring en persoonlijkheid zijn veel belangrijker</a:t>
            </a:r>
          </a:p>
          <a:p>
            <a:r>
              <a:rPr lang="nl-NL" dirty="0" smtClean="0"/>
              <a:t>Opdracht acquisitie: voornamelijk interne vacatures en eigen netwerk, echter ook soms extern of via consultancybureau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interviews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Opdrachtgevers gaan voor ervaren kwartiermakers omdat die “weten hoe de hazen lopen” en een grotere kans van slagen hebben. Iemand met minder ervaring kan echter verfrissende nieuwe ideeën geven</a:t>
            </a:r>
          </a:p>
          <a:p>
            <a:r>
              <a:rPr lang="nl-NL" dirty="0" smtClean="0"/>
              <a:t>Opleiding: niet belangrijk, persoonlijkheid, competenties en ervaring wel</a:t>
            </a:r>
          </a:p>
          <a:p>
            <a:pPr lvl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interviews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Geslacht: onbelangrijk, echter voor sommige opdracht zijn bepaalde persoonlijkheidstrekken wenselijk</a:t>
            </a:r>
          </a:p>
          <a:p>
            <a:r>
              <a:rPr lang="nl-NL" dirty="0" smtClean="0"/>
              <a:t>Publieke sector: alle kwartiermakers voelen zich erg thuis, echter vinden sommigen het wel erg langzaam en bureaucratisch</a:t>
            </a:r>
          </a:p>
          <a:p>
            <a:pPr lvl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interviews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professionals: erg aantrekkelijk, echter wel op latere leeftijd wanneer netwerk groot genoeg is (40)</a:t>
            </a:r>
          </a:p>
          <a:p>
            <a:pPr lvl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interviews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Samenvatting interviewresultaten:</a:t>
            </a:r>
          </a:p>
          <a:p>
            <a:pPr lvl="1"/>
            <a:r>
              <a:rPr lang="nl-NL" dirty="0" smtClean="0"/>
              <a:t>Belangrijkste is ervaring, persoonlijkheid en competenties. Deze zijn allen veel belangrijker dan opleiding, leeftijd, geslacht, etc.</a:t>
            </a:r>
          </a:p>
          <a:p>
            <a:pPr lvl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Figuur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229600" cy="362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755576" y="537321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Figuur 8 uit </a:t>
            </a:r>
            <a:r>
              <a:rPr lang="nl-NL" dirty="0" err="1" smtClean="0"/>
              <a:t>master</a:t>
            </a:r>
            <a:r>
              <a:rPr lang="nl-NL" dirty="0" smtClean="0"/>
              <a:t> thesis Jordy Lievers, </a:t>
            </a:r>
            <a:r>
              <a:rPr lang="nl-NL" dirty="0" err="1" smtClean="0"/>
              <a:t>Quartermasterting</a:t>
            </a:r>
            <a:r>
              <a:rPr lang="nl-NL" dirty="0" smtClean="0"/>
              <a:t> in </a:t>
            </a:r>
            <a:r>
              <a:rPr lang="nl-NL" dirty="0" err="1" smtClean="0"/>
              <a:t>Practice</a:t>
            </a:r>
            <a:endParaRPr lang="nl-N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Gecombineerde scriptie en stage</a:t>
            </a:r>
          </a:p>
          <a:p>
            <a:r>
              <a:rPr lang="nl-NL" dirty="0" smtClean="0"/>
              <a:t>Bijdragen aan kennis en theorievorming over </a:t>
            </a:r>
            <a:r>
              <a:rPr lang="nl-NL" dirty="0" err="1" smtClean="0"/>
              <a:t>kwartiermaken</a:t>
            </a:r>
            <a:endParaRPr lang="nl-NL" dirty="0" smtClean="0"/>
          </a:p>
          <a:p>
            <a:r>
              <a:rPr lang="nl-NL" dirty="0" smtClean="0"/>
              <a:t>Eerste onderzoek ooit naar </a:t>
            </a:r>
            <a:r>
              <a:rPr lang="nl-NL" dirty="0" err="1" smtClean="0"/>
              <a:t>kwartiermaken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 en theorieën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is een kwartiermaker: </a:t>
            </a:r>
          </a:p>
          <a:p>
            <a:pPr lvl="1"/>
            <a:r>
              <a:rPr lang="nl-NL" dirty="0" smtClean="0"/>
              <a:t>Van origine een militaire term</a:t>
            </a:r>
          </a:p>
          <a:p>
            <a:pPr lvl="1"/>
            <a:r>
              <a:rPr lang="nl-NL" dirty="0" smtClean="0"/>
              <a:t>Kwartiermaker is een term voor een manager die vooruit wordt gestuurd om voorbereidingen te treffen voor iets geheel nieuws. Kortom: een voorloper of een wegbereider. Een kwartiermaker werkt in opdracht van een organisatie in de (</a:t>
            </a:r>
            <a:r>
              <a:rPr lang="nl-NL" dirty="0" err="1" smtClean="0"/>
              <a:t>semi</a:t>
            </a:r>
            <a:r>
              <a:rPr lang="nl-NL" dirty="0" smtClean="0"/>
              <a:t>-)publieke sector. Het is iemand die partijen samenbrengt, inspireert en iets nieuws creëert.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 en theorieën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Groeiende behoefte aan kwartiermakers</a:t>
            </a:r>
          </a:p>
          <a:p>
            <a:r>
              <a:rPr lang="nl-NL" dirty="0" smtClean="0"/>
              <a:t>Organisaties geloven minder in dure verandertrajecten geleid door externe </a:t>
            </a:r>
            <a:r>
              <a:rPr lang="nl-NL" dirty="0" err="1" smtClean="0"/>
              <a:t>consultants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 en theorieën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Kwartiermaken</a:t>
            </a:r>
            <a:r>
              <a:rPr lang="nl-NL" dirty="0" smtClean="0"/>
              <a:t> heeft veel gemeen met projectmanagement en verandermanagement</a:t>
            </a:r>
          </a:p>
          <a:p>
            <a:r>
              <a:rPr lang="nl-NL" dirty="0" smtClean="0"/>
              <a:t>Overeenkomsten projectmanagement:</a:t>
            </a:r>
          </a:p>
          <a:p>
            <a:pPr lvl="1"/>
            <a:r>
              <a:rPr lang="nl-NL" dirty="0" smtClean="0"/>
              <a:t>Projectleider</a:t>
            </a:r>
          </a:p>
          <a:p>
            <a:pPr lvl="1"/>
            <a:r>
              <a:rPr lang="nl-NL" dirty="0" smtClean="0"/>
              <a:t>Tijdelijk</a:t>
            </a:r>
          </a:p>
          <a:p>
            <a:pPr lvl="1"/>
            <a:r>
              <a:rPr lang="nl-NL" dirty="0" smtClean="0"/>
              <a:t>Opdrachtgever</a:t>
            </a:r>
          </a:p>
          <a:p>
            <a:pPr lvl="1"/>
            <a:r>
              <a:rPr lang="nl-NL" dirty="0" smtClean="0"/>
              <a:t>Doel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 en theorieën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Verschillen projectmanagement:</a:t>
            </a:r>
          </a:p>
          <a:p>
            <a:pPr lvl="1"/>
            <a:r>
              <a:rPr lang="nl-NL" dirty="0" smtClean="0"/>
              <a:t>Kwartiermaker heeft meer vrijheid en minder zekerheden (budget, team, doel)</a:t>
            </a:r>
          </a:p>
          <a:p>
            <a:pPr lvl="1"/>
            <a:r>
              <a:rPr lang="nl-NL" dirty="0" smtClean="0"/>
              <a:t>Kwartiermaker is meer een verbinder dan een leider (figuur 1)</a:t>
            </a:r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789040"/>
            <a:ext cx="4897537" cy="2672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11960" y="645333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Uit: </a:t>
            </a:r>
            <a:r>
              <a:rPr lang="nl-NL" dirty="0" err="1" smtClean="0"/>
              <a:t>Master</a:t>
            </a:r>
            <a:r>
              <a:rPr lang="nl-NL" dirty="0" smtClean="0"/>
              <a:t> thesis Jordy Lievers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 en theorieën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060848"/>
            <a:ext cx="6404942" cy="156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1979712" y="378904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Uit: </a:t>
            </a:r>
            <a:r>
              <a:rPr lang="nl-NL" dirty="0" err="1" smtClean="0"/>
              <a:t>Powerpointpresentatie</a:t>
            </a:r>
            <a:r>
              <a:rPr lang="nl-NL" dirty="0" smtClean="0"/>
              <a:t> “Gastcollege kwartiermakers”, Huub Janssen, 16 januari 2013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Vragenlijst met 46 vragen</a:t>
            </a:r>
          </a:p>
          <a:p>
            <a:r>
              <a:rPr lang="nl-NL" dirty="0" smtClean="0"/>
              <a:t>Demografische gegevens: geslacht, leeftijd, opleiding, jaren ervaring, branche, etc.</a:t>
            </a:r>
          </a:p>
          <a:p>
            <a:r>
              <a:rPr lang="nl-NL" dirty="0" smtClean="0"/>
              <a:t>Stellingen over: project, proces, </a:t>
            </a:r>
            <a:r>
              <a:rPr lang="nl-NL" dirty="0" err="1" smtClean="0"/>
              <a:t>financien</a:t>
            </a:r>
            <a:r>
              <a:rPr lang="nl-NL" dirty="0" smtClean="0"/>
              <a:t>, organisatie, branche, juridisch, stressbestendigheid (7-punts </a:t>
            </a:r>
            <a:r>
              <a:rPr lang="nl-NL" dirty="0" err="1" smtClean="0"/>
              <a:t>Likertschaal</a:t>
            </a:r>
            <a:r>
              <a:rPr lang="nl-NL" dirty="0" smtClean="0"/>
              <a:t>)</a:t>
            </a:r>
          </a:p>
          <a:p>
            <a:r>
              <a:rPr lang="nl-NL" dirty="0" smtClean="0"/>
              <a:t>Verspreid onder ~ 160 kwartiermakers</a:t>
            </a:r>
          </a:p>
          <a:p>
            <a:r>
              <a:rPr lang="nl-NL" dirty="0" smtClean="0"/>
              <a:t>95 reacties (hoge response </a:t>
            </a:r>
            <a:r>
              <a:rPr lang="nl-NL" dirty="0" err="1" smtClean="0"/>
              <a:t>rate</a:t>
            </a:r>
            <a:r>
              <a:rPr lang="nl-NL" dirty="0" smtClean="0"/>
              <a:t>)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806</Words>
  <Application>Microsoft Office PowerPoint</Application>
  <PresentationFormat>Diavoorstelling (4:3)</PresentationFormat>
  <Paragraphs>114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Kwartiermaken in de Praktijk</vt:lpstr>
      <vt:lpstr>Inhoud</vt:lpstr>
      <vt:lpstr>Doel</vt:lpstr>
      <vt:lpstr>Introductie en theorieën</vt:lpstr>
      <vt:lpstr>Introductie en theorieën</vt:lpstr>
      <vt:lpstr>Introductie en theorieën</vt:lpstr>
      <vt:lpstr>Introductie en theorieën</vt:lpstr>
      <vt:lpstr>Introductie en theorieën</vt:lpstr>
      <vt:lpstr>Methoden</vt:lpstr>
      <vt:lpstr>Resultaten vragenlijst</vt:lpstr>
      <vt:lpstr>Resultaten vragenlijst</vt:lpstr>
      <vt:lpstr>Resultaten vragenlijst</vt:lpstr>
      <vt:lpstr>Resultaten vragenlijst</vt:lpstr>
      <vt:lpstr>Resultaten vragenlijst</vt:lpstr>
      <vt:lpstr>Resultaten vragenlijst</vt:lpstr>
      <vt:lpstr>Resultaten vragenlijst</vt:lpstr>
      <vt:lpstr>Resultaten vragenlijst</vt:lpstr>
      <vt:lpstr>Resultaten vragenlijst</vt:lpstr>
      <vt:lpstr>Interviews</vt:lpstr>
      <vt:lpstr>Resultaten interviews</vt:lpstr>
      <vt:lpstr>Resultaten interviews</vt:lpstr>
      <vt:lpstr>Resultaten interviews</vt:lpstr>
      <vt:lpstr>Resultaten interviews</vt:lpstr>
      <vt:lpstr>Resultaten interviews</vt:lpstr>
      <vt:lpstr>Resultaten interviews</vt:lpstr>
      <vt:lpstr>Figuur</vt:lpstr>
      <vt:lpstr>Vragen?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Jordy</dc:creator>
  <cp:lastModifiedBy>jorinde voskes</cp:lastModifiedBy>
  <cp:revision>21</cp:revision>
  <dcterms:created xsi:type="dcterms:W3CDTF">2013-06-03T09:09:09Z</dcterms:created>
  <dcterms:modified xsi:type="dcterms:W3CDTF">2018-10-03T20:42:39Z</dcterms:modified>
  <cp:contentStatus>Definitief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